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62" r:id="rId4"/>
    <p:sldId id="260" r:id="rId5"/>
    <p:sldId id="261" r:id="rId6"/>
    <p:sldId id="263" r:id="rId7"/>
    <p:sldId id="264" r:id="rId8"/>
    <p:sldId id="279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80" r:id="rId20"/>
    <p:sldId id="284" r:id="rId21"/>
    <p:sldId id="281" r:id="rId22"/>
    <p:sldId id="283" r:id="rId23"/>
    <p:sldId id="282" r:id="rId24"/>
    <p:sldId id="285" r:id="rId25"/>
    <p:sldId id="286" r:id="rId26"/>
    <p:sldId id="278" r:id="rId2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48" autoAdjust="0"/>
    <p:restoredTop sz="86403" autoAdjust="0"/>
  </p:normalViewPr>
  <p:slideViewPr>
    <p:cSldViewPr>
      <p:cViewPr>
        <p:scale>
          <a:sx n="70" d="100"/>
          <a:sy n="70" d="100"/>
        </p:scale>
        <p:origin x="-1386" y="-114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77D811-A5C8-4FB9-8332-94DE32B3446E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1152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2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28AF35-7EF4-4940-9726-EC58C98EB130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203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3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BDA2D3-46B5-4A6B-A8A4-8AA06E51D3FF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1168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8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C8F402-5804-4C3E-9B15-2231058A576E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6392DE-56CF-4A92-A8A6-E3D03BD5B5A8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1199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9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D7CECA-1F4D-4E3B-99C4-163B2E238589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ED0312-6FCD-4484-9C8D-A8070BF1DA9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118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8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12989B-AD72-4AA1-9A79-0CE43BB75921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118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0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5360FE-F62C-44B8-94FB-76AB9297DF8E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E4EF29-FB03-4236-9D2D-94EA0E00AE39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7880C-9AFB-438C-9846-396CF2FB61FC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115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6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832864-5232-4BA3-B79A-B69444C52386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1207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7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EDDFBD-7436-44DC-803F-030EA4834776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189680-D58E-461E-BDA3-04133FF43EA6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198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03F795-835D-475F-BE8E-D4EFD93D029C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15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8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03F795-835D-475F-BE8E-D4EFD93D029C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1158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8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7F843F-EB46-428F-8B0E-2CBF520D14AA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F72288-C82B-45C6-940B-41078731B6D3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201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1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II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Initiating Entrepreneurial Ventures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Assessment of Entrepreneurial Opportunities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274CDC09-39A1-4A3F-B59A-739F11A6018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00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6.1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 New-Venture Idea Checklist (cont’d) </a:t>
            </a:r>
          </a:p>
        </p:txBody>
      </p:sp>
      <p:sp>
        <p:nvSpPr>
          <p:cNvPr id="1200131" name="Rectangle 3"/>
          <p:cNvSpPr>
            <a:spLocks noChangeArrowheads="1"/>
          </p:cNvSpPr>
          <p:nvPr/>
        </p:nvSpPr>
        <p:spPr bwMode="auto">
          <a:xfrm>
            <a:off x="358775" y="6219024"/>
            <a:ext cx="76824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 smtClean="0">
                <a:solidFill>
                  <a:srgbClr val="0099CC"/>
                </a:solidFill>
              </a:rPr>
              <a:t>Source</a:t>
            </a:r>
            <a:r>
              <a:rPr lang="en-US" sz="800" b="1" dirty="0" smtClean="0">
                <a:solidFill>
                  <a:srgbClr val="0099CC"/>
                </a:solidFill>
              </a:rPr>
              <a:t>:</a:t>
            </a:r>
            <a:r>
              <a:rPr lang="en-US" sz="800" dirty="0" smtClean="0">
                <a:solidFill>
                  <a:srgbClr val="0099CC"/>
                </a:solidFill>
              </a:rPr>
              <a:t> Karl H. Vesper, </a:t>
            </a:r>
            <a:r>
              <a:rPr lang="en-US" sz="800" i="1" dirty="0" smtClean="0">
                <a:solidFill>
                  <a:srgbClr val="0099CC"/>
                </a:solidFill>
              </a:rPr>
              <a:t>New Venture Strategies</a:t>
            </a:r>
            <a:r>
              <a:rPr lang="en-US" sz="800" dirty="0" smtClean="0">
                <a:solidFill>
                  <a:srgbClr val="0099CC"/>
                </a:solidFill>
              </a:rPr>
              <a:t>, (Revised Edition), 1</a:t>
            </a:r>
            <a:r>
              <a:rPr lang="en-US" sz="800" baseline="30000" dirty="0" smtClean="0">
                <a:solidFill>
                  <a:srgbClr val="0099CC"/>
                </a:solidFill>
              </a:rPr>
              <a:t>st</a:t>
            </a:r>
            <a:r>
              <a:rPr lang="en-US" sz="800" dirty="0" smtClean="0">
                <a:solidFill>
                  <a:srgbClr val="0099CC"/>
                </a:solidFill>
              </a:rPr>
              <a:t> Edition, ©  1990. Reprinted by permission of Pearson Education, Inc. Upper Saddle River, NJ.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1200132" name="Rectangle 4"/>
          <p:cNvSpPr>
            <a:spLocks noChangeArrowheads="1"/>
          </p:cNvSpPr>
          <p:nvPr/>
        </p:nvSpPr>
        <p:spPr bwMode="auto">
          <a:xfrm>
            <a:off x="434975" y="1096962"/>
            <a:ext cx="8251825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en-US" sz="1200" b="1" dirty="0"/>
              <a:t>Production of the Goods and Services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1. Will the company make or buy what it sells? Or will it use a combination of these two strategies?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2. Are sources of supplies available at reasonable prices?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3. How long will delivery take?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4. Have adequate lease arrangements for premises been made?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5. Will the needed equipment be available on time?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6. Do any special problems with plant setup, clearances, or insurance exist? How will they be resolved?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7. How will quality be controlled?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8. How will returns and servicing be handled?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9. How will pilferage, waste, spoilage, and scrap be controlled?</a:t>
            </a:r>
          </a:p>
          <a:p>
            <a:pPr>
              <a:spcBef>
                <a:spcPct val="25000"/>
              </a:spcBef>
            </a:pPr>
            <a:endParaRPr lang="en-US" sz="1200" dirty="0"/>
          </a:p>
          <a:p>
            <a:pPr>
              <a:spcBef>
                <a:spcPct val="25000"/>
              </a:spcBef>
            </a:pPr>
            <a:r>
              <a:rPr lang="en-US" sz="1200" b="1" dirty="0"/>
              <a:t>Staffing Decisions in the Venture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1. How will competence in each area of the business be ensured?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2. Who will have to be hired? By when? How will they be found and recruited?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3. Will a banker, lawyer, accountant, or other advisers be needed?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4. How will replacements be obtained if key people leave?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5. Will special benefit plans have to be arranged?</a:t>
            </a:r>
          </a:p>
          <a:p>
            <a:pPr>
              <a:spcBef>
                <a:spcPct val="25000"/>
              </a:spcBef>
            </a:pPr>
            <a:endParaRPr lang="en-US" sz="1200" dirty="0"/>
          </a:p>
          <a:p>
            <a:pPr>
              <a:spcBef>
                <a:spcPct val="25000"/>
              </a:spcBef>
            </a:pPr>
            <a:r>
              <a:rPr lang="en-US" sz="1200" b="1" dirty="0"/>
              <a:t>Control of the Venture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1. What records will be needed? When?</a:t>
            </a:r>
          </a:p>
          <a:p>
            <a:pPr>
              <a:spcBef>
                <a:spcPct val="25000"/>
              </a:spcBef>
            </a:pPr>
            <a:r>
              <a:rPr lang="en-US" sz="1200" dirty="0"/>
              <a:t>2. Will any special controls be required? What are they? Who will be responsible for them?</a:t>
            </a:r>
            <a:endParaRPr lang="en-US" sz="2000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86817106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0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01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A87AEDAC-AC94-428D-802E-0B3C4085E66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202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6.1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 New-Venture Idea Checklist (cont’d) </a:t>
            </a:r>
          </a:p>
        </p:txBody>
      </p:sp>
      <p:sp>
        <p:nvSpPr>
          <p:cNvPr id="1202179" name="Rectangle 3"/>
          <p:cNvSpPr>
            <a:spLocks noChangeArrowheads="1"/>
          </p:cNvSpPr>
          <p:nvPr/>
        </p:nvSpPr>
        <p:spPr bwMode="auto">
          <a:xfrm>
            <a:off x="358775" y="6185356"/>
            <a:ext cx="76824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Karl H. Vesper, </a:t>
            </a:r>
            <a:r>
              <a:rPr lang="en-US" sz="800" i="1" dirty="0">
                <a:solidFill>
                  <a:srgbClr val="0099CC"/>
                </a:solidFill>
              </a:rPr>
              <a:t>New Venture Strategies</a:t>
            </a:r>
            <a:r>
              <a:rPr lang="en-US" sz="800" dirty="0">
                <a:solidFill>
                  <a:srgbClr val="0099CC"/>
                </a:solidFill>
              </a:rPr>
              <a:t>,</a:t>
            </a:r>
            <a:r>
              <a:rPr lang="en-US" sz="800" dirty="0" smtClean="0">
                <a:solidFill>
                  <a:srgbClr val="0099CC"/>
                </a:solidFill>
              </a:rPr>
              <a:t> (Revised Edition), 1</a:t>
            </a:r>
            <a:r>
              <a:rPr lang="en-US" sz="800" baseline="30000" dirty="0" smtClean="0">
                <a:solidFill>
                  <a:srgbClr val="0099CC"/>
                </a:solidFill>
              </a:rPr>
              <a:t>st</a:t>
            </a:r>
            <a:r>
              <a:rPr lang="en-US" sz="800" dirty="0" smtClean="0">
                <a:solidFill>
                  <a:srgbClr val="0099CC"/>
                </a:solidFill>
              </a:rPr>
              <a:t> Edition, ©  1990. Reprinted by permission of Pearson Education, Inc. Upper Saddle River, NJ.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1202180" name="Rectangle 4"/>
          <p:cNvSpPr>
            <a:spLocks noChangeArrowheads="1"/>
          </p:cNvSpPr>
          <p:nvPr/>
        </p:nvSpPr>
        <p:spPr bwMode="auto">
          <a:xfrm>
            <a:off x="434975" y="1096962"/>
            <a:ext cx="8251825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5000"/>
              </a:spcBef>
            </a:pPr>
            <a:r>
              <a:rPr lang="en-US" sz="1200" b="1" dirty="0"/>
              <a:t>Financing the Venture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How </a:t>
            </a:r>
            <a:r>
              <a:rPr lang="en-US" sz="1200" dirty="0"/>
              <a:t>much will be needed for development of the product or service?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How </a:t>
            </a:r>
            <a:r>
              <a:rPr lang="en-US" sz="1200" dirty="0"/>
              <a:t>much will be needed for setting up operations?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How </a:t>
            </a:r>
            <a:r>
              <a:rPr lang="en-US" sz="1200" dirty="0"/>
              <a:t>much will be needed for working capital?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Where </a:t>
            </a:r>
            <a:r>
              <a:rPr lang="en-US" sz="1200" dirty="0"/>
              <a:t>will the money come from? What if more is needed?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Which </a:t>
            </a:r>
            <a:r>
              <a:rPr lang="en-US" sz="1200" dirty="0"/>
              <a:t>assumptions in the financial forecasts are most uncertain?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What </a:t>
            </a:r>
            <a:r>
              <a:rPr lang="en-US" sz="1200" dirty="0"/>
              <a:t>will be the return on equity, or sales, and how does it compare with the rest of the industry?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When </a:t>
            </a:r>
            <a:r>
              <a:rPr lang="en-US" sz="1200" dirty="0"/>
              <a:t>and how will investors get their money back?</a:t>
            </a:r>
          </a:p>
          <a:p>
            <a:pPr marL="342900" indent="-342900">
              <a:spcBef>
                <a:spcPct val="25000"/>
              </a:spcBef>
              <a:buFont typeface="+mj-lt"/>
              <a:buAutoNum type="arabicPeriod"/>
            </a:pPr>
            <a:r>
              <a:rPr lang="en-US" sz="1200" dirty="0" smtClean="0"/>
              <a:t>What </a:t>
            </a:r>
            <a:r>
              <a:rPr lang="en-US" sz="1200" dirty="0"/>
              <a:t>will be needed from the bank, and what is the bank’s response?</a:t>
            </a:r>
          </a:p>
          <a:p>
            <a:pPr marL="742950" indent="-742950">
              <a:spcBef>
                <a:spcPct val="25000"/>
              </a:spcBef>
              <a:buFont typeface="+mj-lt"/>
              <a:buAutoNum type="arabicPeriod"/>
            </a:pPr>
            <a:endParaRPr lang="en-US" sz="4400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88270459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0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21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839D8E3B-8C27-42E1-A918-D45869AC9CE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6736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 dirty="0" smtClean="0"/>
              <a:t>Why New Ventures Fail</a:t>
            </a:r>
            <a:endParaRPr lang="en-US" dirty="0"/>
          </a:p>
        </p:txBody>
      </p:sp>
      <p:sp>
        <p:nvSpPr>
          <p:cNvPr id="1167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/>
              <a:t>Product/Market Problems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Poor timing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Product design problems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Inappropriate distribution strategy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Unclear business definition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Overreliance on one customer</a:t>
            </a:r>
          </a:p>
          <a:p>
            <a:pPr>
              <a:spcBef>
                <a:spcPct val="30000"/>
              </a:spcBef>
            </a:pPr>
            <a:r>
              <a:rPr lang="en-US" sz="2400" dirty="0"/>
              <a:t>Financial Difficulties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Initial undercapitalization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Assuming debt too early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Venture capital relationship problems</a:t>
            </a:r>
          </a:p>
        </p:txBody>
      </p:sp>
      <p:sp>
        <p:nvSpPr>
          <p:cNvPr id="116736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/>
              <a:t>Managerial Problems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Concept of a team approach</a:t>
            </a:r>
          </a:p>
          <a:p>
            <a:pPr lvl="1">
              <a:spcBef>
                <a:spcPct val="30000"/>
              </a:spcBef>
            </a:pPr>
            <a:r>
              <a:rPr lang="en-US" sz="2000" dirty="0"/>
              <a:t>Human resource problems</a:t>
            </a:r>
          </a:p>
        </p:txBody>
      </p:sp>
      <p:pic>
        <p:nvPicPr>
          <p:cNvPr id="1167365" name="Picture 5" descr="j0174127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0099CC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505200"/>
            <a:ext cx="2514600" cy="21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60482534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67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67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67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67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67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67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67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167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167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67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167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167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167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63" grpId="0" build="p"/>
      <p:bldP spid="116736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6682750F-17DD-46DB-9F59-247685A99A9F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6.2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Types and Classes of First-Year Problems </a:t>
            </a:r>
          </a:p>
        </p:txBody>
      </p:sp>
      <p:sp>
        <p:nvSpPr>
          <p:cNvPr id="274435" name="Rectangle 3"/>
          <p:cNvSpPr>
            <a:spLocks noChangeArrowheads="1"/>
          </p:cNvSpPr>
          <p:nvPr/>
        </p:nvSpPr>
        <p:spPr bwMode="auto">
          <a:xfrm>
            <a:off x="361950" y="6048960"/>
            <a:ext cx="84010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David E. Terpstra and Philip D. Olson, “Entrepreneurial Start-up and Growth:</a:t>
            </a:r>
            <a:r>
              <a:rPr lang="en-US" sz="800" dirty="0" smtClean="0">
                <a:solidFill>
                  <a:srgbClr val="0099CC"/>
                </a:solidFill>
              </a:rPr>
              <a:t> A </a:t>
            </a:r>
            <a:r>
              <a:rPr lang="en-US" sz="800" dirty="0">
                <a:solidFill>
                  <a:srgbClr val="0099CC"/>
                </a:solidFill>
              </a:rPr>
              <a:t>Classification of Problems,” </a:t>
            </a:r>
            <a:r>
              <a:rPr lang="en-US" sz="800" i="1" dirty="0">
                <a:solidFill>
                  <a:srgbClr val="0099CC"/>
                </a:solidFill>
              </a:rPr>
              <a:t>Entrepreneurship Theory and Practice</a:t>
            </a:r>
            <a:r>
              <a:rPr lang="en-US" sz="800" dirty="0" smtClean="0">
                <a:solidFill>
                  <a:srgbClr val="0099CC"/>
                </a:solidFill>
              </a:rPr>
              <a:t> 17, no. 3 (Spring 1993): 19. Reproduced with permission of John Wiley &amp; Sons Ltd. 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274436" name="Rectangle 4"/>
          <p:cNvSpPr>
            <a:spLocks noChangeArrowheads="1"/>
          </p:cNvSpPr>
          <p:nvPr/>
        </p:nvSpPr>
        <p:spPr bwMode="auto">
          <a:xfrm>
            <a:off x="522288" y="1171575"/>
            <a:ext cx="39624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68275" indent="-168275">
              <a:spcBef>
                <a:spcPct val="20000"/>
              </a:spcBef>
              <a:buFontTx/>
              <a:buAutoNum type="arabicPeriod"/>
            </a:pPr>
            <a:r>
              <a:rPr lang="en-US" sz="1200" b="1" i="1" dirty="0"/>
              <a:t>Obtaining external financing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Obtaining financing for growth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financing problems</a:t>
            </a:r>
          </a:p>
          <a:p>
            <a:pPr marL="168275" indent="-168275">
              <a:spcBef>
                <a:spcPct val="20000"/>
              </a:spcBef>
              <a:buFontTx/>
              <a:buAutoNum type="arabicPeriod"/>
            </a:pPr>
            <a:r>
              <a:rPr lang="en-US" sz="1200" b="1" i="1" dirty="0"/>
              <a:t>Internal financial management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Inadequate working capital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Cash-flow problems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financial management problems</a:t>
            </a:r>
          </a:p>
          <a:p>
            <a:pPr marL="168275" indent="-168275">
              <a:spcBef>
                <a:spcPct val="20000"/>
              </a:spcBef>
              <a:buFontTx/>
              <a:buAutoNum type="arabicPeriod"/>
            </a:pPr>
            <a:r>
              <a:rPr lang="en-US" sz="1200" b="1" i="1" dirty="0"/>
              <a:t>Sales/marketing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Low sales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Dependence on one or few clients/customers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Marketing or distribution channels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Promotion/public relations/advertising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marketing problems</a:t>
            </a:r>
          </a:p>
          <a:p>
            <a:pPr marL="168275" indent="-168275">
              <a:spcBef>
                <a:spcPct val="20000"/>
              </a:spcBef>
              <a:buFontTx/>
              <a:buAutoNum type="arabicPeriod"/>
            </a:pPr>
            <a:r>
              <a:rPr lang="en-US" sz="1200" b="1" i="1" dirty="0"/>
              <a:t>Product development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Developing products/services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product development problems</a:t>
            </a:r>
          </a:p>
          <a:p>
            <a:pPr marL="168275" indent="-168275">
              <a:spcBef>
                <a:spcPct val="20000"/>
              </a:spcBef>
              <a:buFontTx/>
              <a:buAutoNum type="arabicPeriod" startAt="5"/>
            </a:pPr>
            <a:r>
              <a:rPr lang="en-US" sz="1200" b="1" i="1" dirty="0"/>
              <a:t>Production/operations management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Establishing or maintaining quality control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Raw materials/resources/supplies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production/operations management problems</a:t>
            </a:r>
          </a:p>
        </p:txBody>
      </p:sp>
      <p:sp>
        <p:nvSpPr>
          <p:cNvPr id="274437" name="Rectangle 5"/>
          <p:cNvSpPr>
            <a:spLocks noChangeArrowheads="1"/>
          </p:cNvSpPr>
          <p:nvPr/>
        </p:nvSpPr>
        <p:spPr bwMode="auto">
          <a:xfrm>
            <a:off x="4724400" y="1179513"/>
            <a:ext cx="3657600" cy="414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68275" indent="-168275">
              <a:spcBef>
                <a:spcPct val="20000"/>
              </a:spcBef>
              <a:buFontTx/>
              <a:buAutoNum type="arabicPeriod" startAt="6"/>
            </a:pPr>
            <a:r>
              <a:rPr lang="en-US" sz="1200" b="1" i="1" dirty="0"/>
              <a:t>General management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Lack of management experience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Only one person/no time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Managing/controlling growth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Administrative problems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management problems</a:t>
            </a:r>
          </a:p>
          <a:p>
            <a:pPr marL="168275" indent="-168275">
              <a:spcBef>
                <a:spcPct val="20000"/>
              </a:spcBef>
              <a:buFontTx/>
              <a:buAutoNum type="arabicPeriod" startAt="6"/>
            </a:pPr>
            <a:r>
              <a:rPr lang="en-US" sz="1200" b="1" i="1" dirty="0"/>
              <a:t>Human resource management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Recruitment/selection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Turnover/retention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Satisfaction/morale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Employee development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human resource management problems</a:t>
            </a:r>
          </a:p>
          <a:p>
            <a:pPr marL="168275" indent="-168275">
              <a:spcBef>
                <a:spcPct val="20000"/>
              </a:spcBef>
              <a:buFontTx/>
              <a:buAutoNum type="arabicPeriod" startAt="6"/>
            </a:pPr>
            <a:r>
              <a:rPr lang="en-US" sz="1200" b="1" i="1" dirty="0"/>
              <a:t>Economic environment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Poor economy/recession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Other or general economic environment problems</a:t>
            </a:r>
          </a:p>
          <a:p>
            <a:pPr marL="168275" indent="-168275">
              <a:spcBef>
                <a:spcPct val="20000"/>
              </a:spcBef>
              <a:buFontTx/>
              <a:buAutoNum type="arabicPeriod" startAt="6"/>
            </a:pPr>
            <a:r>
              <a:rPr lang="en-US" sz="1200" b="1" i="1" dirty="0"/>
              <a:t>Regulatory environment</a:t>
            </a:r>
          </a:p>
          <a:p>
            <a:pPr marL="461963" lvl="1" indent="-179388">
              <a:spcBef>
                <a:spcPct val="20000"/>
              </a:spcBef>
              <a:buFontTx/>
              <a:buChar char="•"/>
            </a:pPr>
            <a:r>
              <a:rPr lang="en-US" sz="1200" dirty="0"/>
              <a:t>Insurance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52440433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4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74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6" grpId="0"/>
      <p:bldP spid="2744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F8416DBB-0EA0-45BD-AE86-D4F67A33B8F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19603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Venture Failure Prediction Model </a:t>
            </a:r>
          </a:p>
        </p:txBody>
      </p:sp>
      <p:sp>
        <p:nvSpPr>
          <p:cNvPr id="1196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SzPct val="100000"/>
              <a:buFontTx/>
              <a:buAutoNum type="arabicPeriod"/>
            </a:pPr>
            <a:r>
              <a:rPr lang="en-US" dirty="0"/>
              <a:t>Role of profitability and cash flows</a:t>
            </a:r>
          </a:p>
          <a:p>
            <a:pPr marL="533400" indent="-533400">
              <a:buSzPct val="100000"/>
              <a:buFontTx/>
              <a:buAutoNum type="arabicPeriod"/>
            </a:pPr>
            <a:r>
              <a:rPr lang="en-US" dirty="0"/>
              <a:t>Role of debt</a:t>
            </a:r>
          </a:p>
          <a:p>
            <a:pPr marL="533400" indent="-533400">
              <a:buSzPct val="100000"/>
              <a:buFontTx/>
              <a:buAutoNum type="arabicPeriod"/>
            </a:pPr>
            <a:r>
              <a:rPr lang="en-US" dirty="0"/>
              <a:t>Combination of both</a:t>
            </a:r>
          </a:p>
          <a:p>
            <a:pPr marL="533400" indent="-533400">
              <a:buSzPct val="100000"/>
              <a:buFontTx/>
              <a:buAutoNum type="arabicPeriod"/>
            </a:pPr>
            <a:r>
              <a:rPr lang="en-US" dirty="0"/>
              <a:t>Role of initial size</a:t>
            </a:r>
          </a:p>
          <a:p>
            <a:pPr marL="533400" indent="-533400">
              <a:buSzPct val="100000"/>
              <a:buFontTx/>
              <a:buAutoNum type="arabicPeriod"/>
            </a:pPr>
            <a:r>
              <a:rPr lang="en-US" dirty="0"/>
              <a:t>Role of velocity of capital</a:t>
            </a:r>
          </a:p>
          <a:p>
            <a:pPr marL="533400" indent="-533400">
              <a:buSzPct val="100000"/>
              <a:buFontTx/>
              <a:buAutoNum type="arabicPeriod"/>
            </a:pPr>
            <a:r>
              <a:rPr lang="en-US" dirty="0"/>
              <a:t>Role of control</a:t>
            </a:r>
          </a:p>
        </p:txBody>
      </p:sp>
      <p:pic>
        <p:nvPicPr>
          <p:cNvPr id="1196036" name="Picture 4" descr="BS0159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088" y="3810000"/>
            <a:ext cx="2601912" cy="253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6445871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7B82837E-A7B9-4789-993B-66A4DFE975A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6.3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8080"/>
                </a:solidFill>
                <a:effectLst/>
                <a:cs typeface="Tahoma" pitchFamily="34" charset="0"/>
              </a:rPr>
              <a:t>The Failure Process of a Newly Founded Firm </a:t>
            </a:r>
          </a:p>
        </p:txBody>
      </p:sp>
      <p:sp>
        <p:nvSpPr>
          <p:cNvPr id="278531" name="Rectangle 3"/>
          <p:cNvSpPr>
            <a:spLocks noChangeArrowheads="1"/>
          </p:cNvSpPr>
          <p:nvPr/>
        </p:nvSpPr>
        <p:spPr bwMode="auto">
          <a:xfrm>
            <a:off x="838200" y="1295400"/>
            <a:ext cx="7924800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  <a:tabLst>
                <a:tab pos="457200" algn="l"/>
              </a:tabLst>
            </a:pPr>
            <a:r>
              <a:rPr lang="en-US" sz="1600" dirty="0"/>
              <a:t>Extremely high indebtedness (poor static solidity) and small size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tabLst>
                <a:tab pos="457200" algn="l"/>
              </a:tabLst>
            </a:pPr>
            <a:r>
              <a:rPr lang="en-US" sz="1600" dirty="0"/>
              <a:t>Too slow velocity of capital, too fast growth, too poor profitability (as compared to the budget), or some combination of these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tabLst>
                <a:tab pos="457200" algn="l"/>
              </a:tabLst>
            </a:pPr>
            <a:r>
              <a:rPr lang="en-US" sz="1600" dirty="0"/>
              <a:t>Unexpected lack of revenue financing (poor dynamic liquidity)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  <a:tabLst>
                <a:tab pos="457200" algn="l"/>
              </a:tabLst>
            </a:pPr>
            <a:r>
              <a:rPr lang="en-US" sz="1600" dirty="0"/>
              <a:t>Poor static liquidity and debt service ability (dynamic solidity)</a:t>
            </a:r>
          </a:p>
        </p:txBody>
      </p:sp>
      <p:sp>
        <p:nvSpPr>
          <p:cNvPr id="278532" name="Rectangle 4"/>
          <p:cNvSpPr>
            <a:spLocks noChangeArrowheads="1"/>
          </p:cNvSpPr>
          <p:nvPr/>
        </p:nvSpPr>
        <p:spPr bwMode="auto">
          <a:xfrm>
            <a:off x="360363" y="6178778"/>
            <a:ext cx="722271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Erkki K. Laitinen, “Prediction of Failure of a Newly Founded Firm,” </a:t>
            </a:r>
            <a:r>
              <a:rPr lang="en-US" sz="800" i="1" dirty="0">
                <a:solidFill>
                  <a:srgbClr val="0099CC"/>
                </a:solidFill>
              </a:rPr>
              <a:t>Journal of Business Venturing</a:t>
            </a:r>
            <a:r>
              <a:rPr lang="en-US" sz="800" dirty="0" smtClean="0">
                <a:solidFill>
                  <a:srgbClr val="0099CC"/>
                </a:solidFill>
              </a:rPr>
              <a:t> 7, no. 4(1992): 326-28. </a:t>
            </a:r>
            <a:r>
              <a:rPr lang="en-US" sz="800" dirty="0">
                <a:solidFill>
                  <a:srgbClr val="0099CC"/>
                </a:solidFill>
              </a:rPr>
              <a:t>Reprinted with permission.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55537985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8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A1C9A879-5829-4749-91B8-FF55A09FD3B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8784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 Criteria Approach</a:t>
            </a:r>
          </a:p>
        </p:txBody>
      </p:sp>
      <p:sp>
        <p:nvSpPr>
          <p:cNvPr id="1187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Assessing the viability of a venture:</a:t>
            </a:r>
          </a:p>
          <a:p>
            <a:pPr lvl="1"/>
            <a:r>
              <a:rPr lang="en-US" sz="2000" dirty="0"/>
              <a:t>Is it proprietary?</a:t>
            </a:r>
          </a:p>
          <a:p>
            <a:pPr lvl="1"/>
            <a:r>
              <a:rPr lang="en-US" sz="2000" dirty="0"/>
              <a:t>Are</a:t>
            </a:r>
            <a:r>
              <a:rPr lang="en-US" sz="2000" dirty="0" smtClean="0"/>
              <a:t> initial </a:t>
            </a:r>
            <a:r>
              <a:rPr lang="en-US" sz="2000" dirty="0"/>
              <a:t>production costs realistic?</a:t>
            </a:r>
          </a:p>
          <a:p>
            <a:pPr lvl="1"/>
            <a:r>
              <a:rPr lang="en-US" sz="2000" dirty="0"/>
              <a:t>Are the initial marketing costs realistic?</a:t>
            </a:r>
          </a:p>
          <a:p>
            <a:pPr lvl="1"/>
            <a:r>
              <a:rPr lang="en-US" sz="2000" dirty="0"/>
              <a:t>Does the product have potential for very high margins?</a:t>
            </a:r>
          </a:p>
          <a:p>
            <a:pPr lvl="1"/>
            <a:r>
              <a:rPr lang="en-US" sz="2000" dirty="0"/>
              <a:t>Is the time required to get to market and to reach the break-even point realistic?</a:t>
            </a:r>
          </a:p>
          <a:p>
            <a:pPr lvl="1"/>
            <a:r>
              <a:rPr lang="en-US" sz="2000" dirty="0"/>
              <a:t>Is the potential market large?</a:t>
            </a:r>
          </a:p>
          <a:p>
            <a:pPr lvl="1"/>
            <a:r>
              <a:rPr lang="en-US" sz="2000" dirty="0"/>
              <a:t>Is the product the first of a growing family?</a:t>
            </a:r>
          </a:p>
          <a:p>
            <a:pPr lvl="1"/>
            <a:r>
              <a:rPr lang="en-US" sz="2000" dirty="0"/>
              <a:t>Does an initial customer exist?</a:t>
            </a:r>
          </a:p>
          <a:p>
            <a:pPr lvl="1"/>
            <a:r>
              <a:rPr lang="en-US" sz="2000" dirty="0"/>
              <a:t>Are the development costs and calendar times realistic?</a:t>
            </a:r>
          </a:p>
          <a:p>
            <a:pPr lvl="1"/>
            <a:r>
              <a:rPr lang="en-US" sz="2000" dirty="0"/>
              <a:t>Is this a growing industry?</a:t>
            </a:r>
          </a:p>
          <a:p>
            <a:pPr lvl="1"/>
            <a:r>
              <a:rPr lang="en-US" sz="2000" dirty="0"/>
              <a:t>Can the </a:t>
            </a:r>
            <a:r>
              <a:rPr lang="en-US" sz="2000" dirty="0" smtClean="0"/>
              <a:t>product—and </a:t>
            </a:r>
            <a:r>
              <a:rPr lang="en-US" sz="2000" dirty="0"/>
              <a:t>the need for </a:t>
            </a:r>
            <a:r>
              <a:rPr lang="en-US" sz="2000" dirty="0" smtClean="0"/>
              <a:t>it—be </a:t>
            </a:r>
            <a:r>
              <a:rPr lang="en-US" sz="2000" dirty="0"/>
              <a:t>understood by the financial community?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38411620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7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7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7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7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7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7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87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87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87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878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1878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1878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4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099ED10B-C7BF-40DB-8942-33501A58F5B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796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dirty="0" smtClean="0"/>
              <a:t> Traditional Venture Evaluation </a:t>
            </a:r>
            <a:r>
              <a:rPr lang="en-US" dirty="0"/>
              <a:t>Process</a:t>
            </a:r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Profile </a:t>
            </a:r>
            <a:r>
              <a:rPr lang="en-US" dirty="0" smtClean="0"/>
              <a:t>Analysis Approach</a:t>
            </a:r>
          </a:p>
          <a:p>
            <a:pPr lvl="1"/>
            <a:r>
              <a:rPr lang="en-US" dirty="0" smtClean="0"/>
              <a:t>Identifying </a:t>
            </a:r>
            <a:r>
              <a:rPr lang="en-US" dirty="0"/>
              <a:t>and investigating the financial, marketing, organizational, and human resource </a:t>
            </a:r>
            <a:r>
              <a:rPr lang="en-US" dirty="0" smtClean="0"/>
              <a:t>variables prior to start-up.</a:t>
            </a:r>
            <a:endParaRPr lang="en-US" dirty="0"/>
          </a:p>
          <a:p>
            <a:r>
              <a:rPr lang="en-US" dirty="0"/>
              <a:t>The Feasibility Criteria Approach</a:t>
            </a:r>
            <a:endParaRPr lang="en-US" dirty="0" smtClean="0"/>
          </a:p>
          <a:p>
            <a:pPr lvl="1"/>
            <a:r>
              <a:rPr lang="en-US" dirty="0" smtClean="0"/>
              <a:t>The use </a:t>
            </a:r>
            <a:r>
              <a:rPr lang="en-US" dirty="0"/>
              <a:t>of a criteria selection</a:t>
            </a:r>
            <a:r>
              <a:rPr lang="en-US" dirty="0" smtClean="0"/>
              <a:t> list to gain insights.</a:t>
            </a:r>
            <a:endParaRPr lang="en-US" dirty="0"/>
          </a:p>
          <a:p>
            <a:r>
              <a:rPr lang="en-US" dirty="0"/>
              <a:t>Comprehensive Feasibility Approach</a:t>
            </a:r>
          </a:p>
          <a:p>
            <a:pPr lvl="1"/>
            <a:r>
              <a:rPr lang="en-US" dirty="0"/>
              <a:t>Incorporates external factors in addition to those included in the criteria questions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92843293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5ADB730E-7743-47F8-A76A-BDAA4099ED1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6.2</a:t>
            </a:r>
            <a:r>
              <a:rPr lang="en-US" sz="1800" dirty="0" smtClean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 smtClean="0">
                <a:solidFill>
                  <a:srgbClr val="0099CC"/>
                </a:solidFill>
                <a:effectLst/>
                <a:cs typeface="Tahoma" pitchFamily="34" charset="0"/>
              </a:rPr>
              <a:t>Key 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Areas for Assessing the Feasibility of a New Venture </a:t>
            </a:r>
          </a:p>
        </p:txBody>
      </p:sp>
      <p:pic>
        <p:nvPicPr>
          <p:cNvPr id="249859" name="Picture 3" descr="09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95463"/>
            <a:ext cx="8229600" cy="231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55727153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9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36063" cy="1215717"/>
          </a:xfrm>
        </p:spPr>
        <p:txBody>
          <a:bodyPr/>
          <a:lstStyle/>
          <a:p>
            <a:r>
              <a:rPr lang="en-US" dirty="0" smtClean="0"/>
              <a:t>The Contemporary Methodologies </a:t>
            </a:r>
            <a:br>
              <a:rPr lang="en-US" dirty="0" smtClean="0"/>
            </a:br>
            <a:r>
              <a:rPr lang="en-US" dirty="0" smtClean="0"/>
              <a:t>for Venture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600200"/>
            <a:ext cx="8229600" cy="4648200"/>
          </a:xfrm>
        </p:spPr>
        <p:txBody>
          <a:bodyPr/>
          <a:lstStyle/>
          <a:p>
            <a:r>
              <a:rPr lang="en-US" dirty="0" smtClean="0"/>
              <a:t>Design Methodology</a:t>
            </a:r>
          </a:p>
          <a:p>
            <a:pPr lvl="1"/>
            <a:r>
              <a:rPr lang="en-US" dirty="0" smtClean="0"/>
              <a:t>Universities are now building programs that take a general approach to design rather than concentrating it in just technical schools like architecture and engineering.</a:t>
            </a:r>
          </a:p>
          <a:p>
            <a:pPr lvl="1"/>
            <a:r>
              <a:rPr lang="en-US" dirty="0" smtClean="0"/>
              <a:t>Takes an initial concept idea and develops a proof of concept that elicits feedback from relevant stakeholders.</a:t>
            </a:r>
          </a:p>
          <a:p>
            <a:r>
              <a:rPr lang="en-US" dirty="0" smtClean="0"/>
              <a:t>Design-Centered Entrepreneurship</a:t>
            </a:r>
          </a:p>
          <a:p>
            <a:pPr lvl="1"/>
            <a:r>
              <a:rPr lang="en-US" dirty="0" smtClean="0"/>
              <a:t>Entrepreneurs apply design methods in four action stages of developing an opportunity.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85568EE5-CB5E-458E-B029-AF956B41172A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5097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Challenge of New-Venture Start-Ups</a:t>
            </a:r>
          </a:p>
        </p:txBody>
      </p:sp>
      <p:sp>
        <p:nvSpPr>
          <p:cNvPr id="1150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Venture Formation</a:t>
            </a:r>
            <a:endParaRPr lang="en-US" dirty="0" smtClean="0"/>
          </a:p>
          <a:p>
            <a:pPr lvl="1"/>
            <a:r>
              <a:rPr lang="en-US" dirty="0" smtClean="0"/>
              <a:t>The number of new-venture start-ups has been consistently high at reports of more than 400,000 </a:t>
            </a:r>
            <a:br>
              <a:rPr lang="en-US" dirty="0" smtClean="0"/>
            </a:br>
            <a:r>
              <a:rPr lang="en-US" dirty="0" smtClean="0"/>
              <a:t>new firms in the United States every year since 2010.</a:t>
            </a:r>
            <a:endParaRPr lang="en-US" dirty="0"/>
          </a:p>
          <a:p>
            <a:r>
              <a:rPr lang="en-US" dirty="0"/>
              <a:t>Ideas for Potential New Businesses</a:t>
            </a:r>
          </a:p>
          <a:p>
            <a:pPr lvl="1"/>
            <a:r>
              <a:rPr lang="en-US" dirty="0"/>
              <a:t>The U.S. Patent Office currently </a:t>
            </a:r>
            <a:r>
              <a:rPr lang="en-US" dirty="0" smtClean="0"/>
              <a:t>receives more </a:t>
            </a:r>
            <a:r>
              <a:rPr lang="en-US" dirty="0"/>
              <a:t>than </a:t>
            </a:r>
            <a:r>
              <a:rPr lang="en-US" dirty="0" smtClean="0"/>
              <a:t>500,000 </a:t>
            </a:r>
            <a:r>
              <a:rPr lang="en-US" dirty="0"/>
              <a:t>patent applications per year.</a:t>
            </a:r>
          </a:p>
        </p:txBody>
      </p:sp>
      <p:pic>
        <p:nvPicPr>
          <p:cNvPr id="1150984" name="Picture 8" descr="BL0096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0" y="4191000"/>
            <a:ext cx="1792288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40856907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36063" cy="1215717"/>
          </a:xfrm>
        </p:spPr>
        <p:txBody>
          <a:bodyPr/>
          <a:lstStyle/>
          <a:p>
            <a:r>
              <a:rPr lang="en-US" dirty="0" smtClean="0"/>
              <a:t>The Contemporary Methodologies </a:t>
            </a:r>
            <a:br>
              <a:rPr lang="en-US" dirty="0" smtClean="0"/>
            </a:br>
            <a:r>
              <a:rPr lang="en-US" dirty="0" smtClean="0"/>
              <a:t>for Venture Evaluation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1676400"/>
            <a:ext cx="8229600" cy="4648200"/>
          </a:xfrm>
        </p:spPr>
        <p:txBody>
          <a:bodyPr/>
          <a:lstStyle/>
          <a:p>
            <a:r>
              <a:rPr lang="en-US" dirty="0" smtClean="0"/>
              <a:t>The Lean Start-up Methodology</a:t>
            </a:r>
          </a:p>
          <a:p>
            <a:pPr lvl="1"/>
            <a:r>
              <a:rPr lang="en-US" dirty="0" smtClean="0"/>
              <a:t>Provides a scientific approach to creating early venture concepts and delivers a desired product to customers’ hand faster.</a:t>
            </a:r>
          </a:p>
          <a:p>
            <a:pPr lvl="1"/>
            <a:r>
              <a:rPr lang="en-US" dirty="0" smtClean="0"/>
              <a:t>Reduces waste by maximizing the time and effort that goes into an incorrect hypothesis by putting a lean-focused process on the development of your product or service.</a:t>
            </a:r>
          </a:p>
          <a:p>
            <a:pPr lvl="1"/>
            <a:r>
              <a:rPr lang="en-US" dirty="0" smtClean="0"/>
              <a:t>Entrepreneurs must work to gather and incorporate customer feedback early and often.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Design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process that shapes and converts ideas into form, whether that is a plan of action, an experience, or a physical thing.</a:t>
            </a:r>
          </a:p>
          <a:p>
            <a:r>
              <a:rPr lang="en-US" dirty="0" smtClean="0"/>
              <a:t>An initial concept taken and developed into a proof of concept that elicits </a:t>
            </a:r>
          </a:p>
          <a:p>
            <a:pPr lvl="1"/>
            <a:r>
              <a:rPr lang="en-US" dirty="0" smtClean="0"/>
              <a:t>Proof of Concept Feasibility</a:t>
            </a:r>
          </a:p>
          <a:p>
            <a:pPr lvl="1"/>
            <a:r>
              <a:rPr lang="en-US" dirty="0" smtClean="0"/>
              <a:t>Proof of Concept Desirability</a:t>
            </a:r>
          </a:p>
          <a:p>
            <a:pPr lvl="1"/>
            <a:r>
              <a:rPr lang="en-US" dirty="0" smtClean="0"/>
              <a:t>Proof of Concept Visibility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–</a:t>
            </a:r>
            <a:fld id="{5449EAA3-9B28-4735-9435-BD678C59D7B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blackWhite">
          <a:xfrm>
            <a:off x="295275" y="540156"/>
            <a:ext cx="8534400" cy="4572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1654175" marR="0" lvl="0" indent="-148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7763" algn="ctr"/>
              </a:tabLst>
              <a:defRPr/>
            </a:pPr>
            <a:r>
              <a:rPr kumimoji="0" lang="en-US" sz="2000" b="0" i="1" u="none" strike="noStrike" kern="0" cap="none" spc="0" normalizeH="0" baseline="54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Figure</a:t>
            </a:r>
            <a:r>
              <a:rPr kumimoji="0" lang="en-US" sz="2400" b="0" i="1" u="none" strike="noStrike" kern="0" cap="none" spc="0" normalizeH="0" baseline="5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	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6.3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	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Design-Centered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 Entrepreneurship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+mj-lt"/>
              <a:ea typeface="+mj-ea"/>
              <a:cs typeface="Tahoma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57200" y="5943600"/>
            <a:ext cx="830580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 smtClean="0">
                <a:solidFill>
                  <a:srgbClr val="0099CC"/>
                </a:solidFill>
              </a:rPr>
              <a:t> Michael G. </a:t>
            </a:r>
            <a:r>
              <a:rPr lang="en-US" sz="800" dirty="0" err="1" smtClean="0">
                <a:solidFill>
                  <a:srgbClr val="0099CC"/>
                </a:solidFill>
              </a:rPr>
              <a:t>Goldsby</a:t>
            </a:r>
            <a:r>
              <a:rPr lang="en-US" sz="800" dirty="0" smtClean="0">
                <a:solidFill>
                  <a:srgbClr val="0099CC"/>
                </a:solidFill>
              </a:rPr>
              <a:t>, Donald F. </a:t>
            </a:r>
            <a:r>
              <a:rPr lang="en-US" sz="800" dirty="0" err="1" smtClean="0">
                <a:solidFill>
                  <a:srgbClr val="0099CC"/>
                </a:solidFill>
              </a:rPr>
              <a:t>Kuratko</a:t>
            </a:r>
            <a:r>
              <a:rPr lang="en-US" sz="800" dirty="0" smtClean="0">
                <a:solidFill>
                  <a:srgbClr val="0099CC"/>
                </a:solidFill>
              </a:rPr>
              <a:t>, Matthew R. Marvel, and Thomas Nelson, “Introducing Design-Centered Entrepreneurship to Entrepreneurship Education,” </a:t>
            </a:r>
            <a:r>
              <a:rPr lang="en-US" sz="800" i="1" dirty="0" smtClean="0">
                <a:solidFill>
                  <a:srgbClr val="0099CC"/>
                </a:solidFill>
              </a:rPr>
              <a:t>Journal of Small Business Management</a:t>
            </a:r>
            <a:r>
              <a:rPr lang="en-US" sz="800" dirty="0" smtClean="0">
                <a:solidFill>
                  <a:srgbClr val="0099CC"/>
                </a:solidFill>
              </a:rPr>
              <a:t> (2015). In Press.</a:t>
            </a:r>
            <a:endParaRPr lang="en-US" sz="800" dirty="0">
              <a:solidFill>
                <a:srgbClr val="0099C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851" y="1752600"/>
            <a:ext cx="7288949" cy="3200400"/>
          </a:xfrm>
          <a:prstGeom prst="rect">
            <a:avLst/>
          </a:prstGeom>
        </p:spPr>
      </p:pic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Design-Centered Entrepreneurship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Taking action and learning that culminates in a venture concept for further development.</a:t>
            </a:r>
          </a:p>
          <a:p>
            <a:r>
              <a:rPr lang="en-US" dirty="0" smtClean="0"/>
              <a:t>Applying a prototyping stage that addresses the technical issues of the concept, and ensures that a feasible product or service can be made and delivered.</a:t>
            </a:r>
          </a:p>
          <a:p>
            <a:r>
              <a:rPr lang="en-US" dirty="0" smtClean="0"/>
              <a:t>Incorporating </a:t>
            </a:r>
            <a:r>
              <a:rPr lang="en-US" dirty="0" err="1" smtClean="0"/>
              <a:t>microiterations</a:t>
            </a:r>
            <a:r>
              <a:rPr lang="en-US" dirty="0" smtClean="0"/>
              <a:t> (within each action stage to improve the outcome) and </a:t>
            </a:r>
            <a:r>
              <a:rPr lang="en-US" dirty="0" err="1" smtClean="0"/>
              <a:t>macroiterations</a:t>
            </a:r>
            <a:r>
              <a:rPr lang="en-US" dirty="0" smtClean="0"/>
              <a:t> (moving from one particular action stage back to a previous stage for further development).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Lean Start-Up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Minimum Viable Product (MVP):</a:t>
            </a:r>
          </a:p>
          <a:p>
            <a:pPr lvl="1"/>
            <a:r>
              <a:rPr lang="en-US" dirty="0" smtClean="0"/>
              <a:t>Three A’s of Metrics</a:t>
            </a:r>
          </a:p>
          <a:p>
            <a:pPr lvl="2"/>
            <a:r>
              <a:rPr lang="en-US" dirty="0" smtClean="0"/>
              <a:t>Actionable	</a:t>
            </a:r>
          </a:p>
          <a:p>
            <a:pPr lvl="2"/>
            <a:r>
              <a:rPr lang="en-US" dirty="0" smtClean="0"/>
              <a:t>Accessible</a:t>
            </a:r>
          </a:p>
          <a:p>
            <a:pPr lvl="2"/>
            <a:r>
              <a:rPr lang="en-US" dirty="0" smtClean="0"/>
              <a:t>Auditable</a:t>
            </a:r>
          </a:p>
          <a:p>
            <a:pPr lvl="1"/>
            <a:r>
              <a:rPr lang="en-US" dirty="0" smtClean="0"/>
              <a:t>Pivot</a:t>
            </a:r>
          </a:p>
          <a:p>
            <a:pPr lvl="1"/>
            <a:r>
              <a:rPr lang="en-US" dirty="0" smtClean="0"/>
              <a:t>Build-Measure-Learn Feedback Loop</a:t>
            </a:r>
          </a:p>
          <a:p>
            <a:pPr lvl="1"/>
            <a:r>
              <a:rPr lang="en-US" dirty="0" smtClean="0"/>
              <a:t>Validated Learning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–</a:t>
            </a:r>
            <a:fld id="{156F8987-C48D-417D-AE86-78121009D98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–</a:t>
            </a:r>
            <a:fld id="{5449EAA3-9B28-4735-9435-BD678C59D7BC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blackWhite">
          <a:xfrm>
            <a:off x="295275" y="540156"/>
            <a:ext cx="8534400" cy="4572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1654175" marR="0" lvl="0" indent="-148431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47763" algn="ctr"/>
              </a:tabLst>
              <a:defRPr/>
            </a:pPr>
            <a:r>
              <a:rPr kumimoji="0" lang="en-US" sz="2000" b="0" i="1" u="none" strike="noStrike" kern="0" cap="none" spc="0" normalizeH="0" baseline="54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Figure</a:t>
            </a:r>
            <a:r>
              <a:rPr kumimoji="0" lang="en-US" sz="2400" b="0" i="1" u="none" strike="noStrike" kern="0" cap="none" spc="0" normalizeH="0" baseline="5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ok Antiqua" pitchFamily="18" charset="0"/>
                <a:ea typeface="+mj-ea"/>
                <a:cs typeface="+mj-cs"/>
              </a:rPr>
              <a:t>	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6.4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	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Build-Measure-Learn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99CC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 Feedback Loop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99CC"/>
              </a:solidFill>
              <a:effectLst/>
              <a:uLnTx/>
              <a:uFillTx/>
              <a:latin typeface="+mj-lt"/>
              <a:ea typeface="+mj-ea"/>
              <a:cs typeface="Tahoma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671" y="1550727"/>
            <a:ext cx="4039608" cy="4343400"/>
          </a:xfrm>
          <a:prstGeom prst="rect">
            <a:avLst/>
          </a:prstGeom>
        </p:spPr>
      </p:pic>
    </p:spTree>
  </p:cSld>
  <p:clrMapOvr>
    <a:masterClrMapping/>
  </p:clrMapOvr>
  <p:transition spd="slow">
    <p:cut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8C0C6E30-6BB0-4F07-89DC-4C423C99AD88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172038" name="Rectangle 6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 dirty="0"/>
              <a:t>Key </a:t>
            </a:r>
            <a:r>
              <a:rPr lang="en-US" sz="2800" dirty="0" smtClean="0"/>
              <a:t>Terms</a:t>
            </a:r>
            <a:endParaRPr lang="en-US" sz="2800" dirty="0"/>
          </a:p>
        </p:txBody>
      </p:sp>
      <p:sp>
        <p:nvSpPr>
          <p:cNvPr id="17203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/>
          <a:p>
            <a:pPr>
              <a:spcBef>
                <a:spcPts val="380"/>
              </a:spcBef>
            </a:pPr>
            <a:r>
              <a:rPr lang="en-US" sz="2000" dirty="0"/>
              <a:t>comprehensive feasibility approach</a:t>
            </a:r>
          </a:p>
          <a:p>
            <a:pPr>
              <a:spcBef>
                <a:spcPts val="380"/>
              </a:spcBef>
            </a:pPr>
            <a:r>
              <a:rPr lang="en-US" sz="2000" dirty="0"/>
              <a:t>critical factors</a:t>
            </a:r>
          </a:p>
          <a:p>
            <a:pPr>
              <a:spcBef>
                <a:spcPts val="380"/>
              </a:spcBef>
            </a:pPr>
            <a:r>
              <a:rPr lang="en-US" sz="2000" dirty="0"/>
              <a:t>customer availability</a:t>
            </a:r>
          </a:p>
          <a:p>
            <a:pPr>
              <a:spcBef>
                <a:spcPts val="380"/>
              </a:spcBef>
            </a:pPr>
            <a:r>
              <a:rPr lang="en-US" sz="2000" dirty="0"/>
              <a:t>external </a:t>
            </a:r>
            <a:r>
              <a:rPr lang="en-US" sz="2000" dirty="0" smtClean="0"/>
              <a:t>problems</a:t>
            </a:r>
          </a:p>
          <a:p>
            <a:pPr>
              <a:spcBef>
                <a:spcPts val="380"/>
              </a:spcBef>
            </a:pPr>
            <a:r>
              <a:rPr lang="en-US" sz="2000" dirty="0" smtClean="0"/>
              <a:t>design-centered entrepreneurship</a:t>
            </a:r>
          </a:p>
          <a:p>
            <a:pPr>
              <a:spcBef>
                <a:spcPts val="380"/>
              </a:spcBef>
            </a:pPr>
            <a:r>
              <a:rPr lang="en-US" sz="2000" dirty="0" smtClean="0"/>
              <a:t>design methodology</a:t>
            </a:r>
          </a:p>
          <a:p>
            <a:pPr>
              <a:spcBef>
                <a:spcPts val="380"/>
              </a:spcBef>
            </a:pPr>
            <a:r>
              <a:rPr lang="en-US" sz="2000" dirty="0"/>
              <a:t>failure prediction model</a:t>
            </a:r>
          </a:p>
          <a:p>
            <a:pPr>
              <a:spcBef>
                <a:spcPts val="380"/>
              </a:spcBef>
            </a:pPr>
            <a:r>
              <a:rPr lang="en-US" sz="2000" dirty="0"/>
              <a:t>feasibility criteria approach</a:t>
            </a:r>
          </a:p>
          <a:p>
            <a:pPr>
              <a:spcBef>
                <a:spcPts val="380"/>
              </a:spcBef>
            </a:pPr>
            <a:r>
              <a:rPr lang="en-US" sz="2000" dirty="0"/>
              <a:t>growth of sales</a:t>
            </a:r>
          </a:p>
          <a:p>
            <a:pPr>
              <a:spcBef>
                <a:spcPts val="380"/>
              </a:spcBef>
            </a:pPr>
            <a:r>
              <a:rPr lang="en-US" sz="2000" dirty="0"/>
              <a:t>growth </a:t>
            </a:r>
            <a:r>
              <a:rPr lang="en-US" sz="2000" dirty="0" smtClean="0"/>
              <a:t>stage</a:t>
            </a:r>
          </a:p>
          <a:p>
            <a:pPr>
              <a:spcBef>
                <a:spcPts val="380"/>
              </a:spcBef>
            </a:pPr>
            <a:r>
              <a:rPr lang="en-US" sz="2000" dirty="0" smtClean="0"/>
              <a:t>high-growth venture</a:t>
            </a:r>
          </a:p>
          <a:p>
            <a:pPr>
              <a:spcBef>
                <a:spcPts val="380"/>
              </a:spcBef>
            </a:pPr>
            <a:r>
              <a:rPr lang="en-US" sz="2000" dirty="0" smtClean="0"/>
              <a:t>internal problems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172040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066800"/>
            <a:ext cx="4038600" cy="5105400"/>
          </a:xfrm>
        </p:spPr>
        <p:txBody>
          <a:bodyPr/>
          <a:lstStyle/>
          <a:p>
            <a:r>
              <a:rPr lang="en-US" sz="2000" dirty="0" smtClean="0"/>
              <a:t>lean start-up methodology</a:t>
            </a:r>
          </a:p>
          <a:p>
            <a:r>
              <a:rPr lang="en-US" sz="2000" dirty="0" smtClean="0"/>
              <a:t>lifestyle venture</a:t>
            </a:r>
          </a:p>
          <a:p>
            <a:r>
              <a:rPr lang="en-US" sz="2000" dirty="0" err="1" smtClean="0"/>
              <a:t>macroiteration</a:t>
            </a:r>
            <a:endParaRPr lang="en-US" sz="2000" dirty="0" smtClean="0"/>
          </a:p>
          <a:p>
            <a:r>
              <a:rPr lang="en-US" sz="2000" dirty="0" smtClean="0"/>
              <a:t>marketability</a:t>
            </a:r>
          </a:p>
          <a:p>
            <a:r>
              <a:rPr lang="en-US" sz="2000" dirty="0" err="1" smtClean="0"/>
              <a:t>microiteration</a:t>
            </a:r>
            <a:endParaRPr lang="en-US" sz="2000" dirty="0" smtClean="0"/>
          </a:p>
          <a:p>
            <a:r>
              <a:rPr lang="en-US" sz="2000" dirty="0" smtClean="0"/>
              <a:t>minimum viable product (MVP)</a:t>
            </a:r>
          </a:p>
          <a:p>
            <a:r>
              <a:rPr lang="en-US" sz="2000" dirty="0" smtClean="0"/>
              <a:t>pivot</a:t>
            </a:r>
          </a:p>
          <a:p>
            <a:r>
              <a:rPr lang="en-US" sz="2000" dirty="0"/>
              <a:t>product </a:t>
            </a:r>
            <a:r>
              <a:rPr lang="en-US" sz="2000" dirty="0" smtClean="0"/>
              <a:t>availability</a:t>
            </a:r>
          </a:p>
          <a:p>
            <a:r>
              <a:rPr lang="en-US" sz="2000" dirty="0" smtClean="0"/>
              <a:t>prototyping</a:t>
            </a:r>
          </a:p>
          <a:p>
            <a:r>
              <a:rPr lang="en-US" sz="2000" dirty="0"/>
              <a:t>small profitable venture</a:t>
            </a:r>
          </a:p>
          <a:p>
            <a:r>
              <a:rPr lang="en-US" sz="2000" dirty="0"/>
              <a:t>start-up problems</a:t>
            </a:r>
          </a:p>
          <a:p>
            <a:r>
              <a:rPr lang="en-US" sz="2000" dirty="0"/>
              <a:t>technical feasibility</a:t>
            </a:r>
            <a:endParaRPr lang="en-US" sz="2000" dirty="0" smtClean="0"/>
          </a:p>
          <a:p>
            <a:r>
              <a:rPr lang="en-US" sz="2000" dirty="0" smtClean="0"/>
              <a:t>uniqueness</a:t>
            </a:r>
          </a:p>
          <a:p>
            <a:r>
              <a:rPr lang="en-US" sz="2000" dirty="0" smtClean="0"/>
              <a:t>validated learning</a:t>
            </a:r>
          </a:p>
          <a:p>
            <a:endParaRPr lang="en-US" sz="2000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37635024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720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720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720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7203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720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720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1720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720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17204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7204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7204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7204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build="p"/>
      <p:bldP spid="17204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47F11432-CCEB-49F0-894D-C63801955FB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5507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Pitfalls in Selecting New Ventures</a:t>
            </a:r>
          </a:p>
        </p:txBody>
      </p:sp>
      <p:sp>
        <p:nvSpPr>
          <p:cNvPr id="1155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Lack of objective evaluation</a:t>
            </a:r>
          </a:p>
          <a:p>
            <a:pPr>
              <a:spcBef>
                <a:spcPct val="50000"/>
              </a:spcBef>
            </a:pPr>
            <a:r>
              <a:rPr lang="en-US" dirty="0"/>
              <a:t>No real insight into the market</a:t>
            </a:r>
          </a:p>
          <a:p>
            <a:pPr>
              <a:spcBef>
                <a:spcPct val="50000"/>
              </a:spcBef>
            </a:pPr>
            <a:r>
              <a:rPr lang="en-US" dirty="0"/>
              <a:t>Inadequate understanding of technical requirements</a:t>
            </a:r>
          </a:p>
          <a:p>
            <a:pPr>
              <a:spcBef>
                <a:spcPct val="50000"/>
              </a:spcBef>
            </a:pPr>
            <a:r>
              <a:rPr lang="en-US" dirty="0"/>
              <a:t>Poor financial understanding</a:t>
            </a:r>
          </a:p>
          <a:p>
            <a:pPr>
              <a:spcBef>
                <a:spcPct val="50000"/>
              </a:spcBef>
            </a:pPr>
            <a:r>
              <a:rPr lang="en-US" dirty="0"/>
              <a:t>Lack of venture uniqueness</a:t>
            </a:r>
          </a:p>
          <a:p>
            <a:pPr>
              <a:spcBef>
                <a:spcPct val="50000"/>
              </a:spcBef>
            </a:pPr>
            <a:r>
              <a:rPr lang="en-US" dirty="0"/>
              <a:t>Ignorance of legal issues</a:t>
            </a:r>
          </a:p>
        </p:txBody>
      </p:sp>
      <p:pic>
        <p:nvPicPr>
          <p:cNvPr id="1155077" name="Picture 5" descr="MCPE01508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1200" y="3276600"/>
            <a:ext cx="2941638" cy="30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45291931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C859C8C4-8899-47CB-9485-DCD42DF7F65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204226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Reasons for Starting a Venture</a:t>
            </a:r>
          </a:p>
        </p:txBody>
      </p:sp>
      <p:grpSp>
        <p:nvGrpSpPr>
          <p:cNvPr id="1204235" name="Group 11"/>
          <p:cNvGrpSpPr>
            <a:grpSpLocks/>
          </p:cNvGrpSpPr>
          <p:nvPr/>
        </p:nvGrpSpPr>
        <p:grpSpPr bwMode="auto">
          <a:xfrm>
            <a:off x="838200" y="1905000"/>
            <a:ext cx="7540625" cy="3200400"/>
            <a:chOff x="528" y="1200"/>
            <a:chExt cx="4750" cy="2016"/>
          </a:xfrm>
        </p:grpSpPr>
        <p:sp>
          <p:nvSpPr>
            <p:cNvPr id="1204228" name="Oval 4" descr="Blue03"/>
            <p:cNvSpPr>
              <a:spLocks noChangeArrowheads="1"/>
            </p:cNvSpPr>
            <p:nvPr/>
          </p:nvSpPr>
          <p:spPr bwMode="blackWhite">
            <a:xfrm>
              <a:off x="1824" y="2468"/>
              <a:ext cx="2304" cy="748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 algn="ctr">
              <a:solidFill>
                <a:srgbClr val="C0C0C0"/>
              </a:solidFill>
              <a:round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 b="1" dirty="0"/>
                <a:t>Entrepreneurial</a:t>
              </a:r>
              <a:br>
                <a:rPr lang="en-US" sz="2400" b="1" dirty="0"/>
              </a:br>
              <a:r>
                <a:rPr lang="en-US" sz="2400" b="1" dirty="0"/>
                <a:t>Motivations</a:t>
              </a:r>
            </a:p>
          </p:txBody>
        </p:sp>
        <p:cxnSp>
          <p:nvCxnSpPr>
            <p:cNvPr id="1204229" name="AutoShape 5"/>
            <p:cNvCxnSpPr>
              <a:cxnSpLocks noChangeShapeType="1"/>
              <a:stCxn id="1204234" idx="0"/>
              <a:endCxn id="1204228" idx="1"/>
            </p:cNvCxnSpPr>
            <p:nvPr/>
          </p:nvCxnSpPr>
          <p:spPr bwMode="auto">
            <a:xfrm>
              <a:off x="1158" y="1200"/>
              <a:ext cx="1003" cy="137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04230" name="AutoShape 6"/>
            <p:cNvCxnSpPr>
              <a:cxnSpLocks noChangeShapeType="1"/>
              <a:stCxn id="1204233" idx="0"/>
              <a:endCxn id="1204228" idx="0"/>
            </p:cNvCxnSpPr>
            <p:nvPr/>
          </p:nvCxnSpPr>
          <p:spPr bwMode="auto">
            <a:xfrm>
              <a:off x="2972" y="1200"/>
              <a:ext cx="4" cy="126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204231" name="AutoShape 7"/>
            <p:cNvCxnSpPr>
              <a:cxnSpLocks noChangeShapeType="1"/>
              <a:stCxn id="1204232" idx="0"/>
              <a:endCxn id="1204228" idx="7"/>
            </p:cNvCxnSpPr>
            <p:nvPr/>
          </p:nvCxnSpPr>
          <p:spPr bwMode="auto">
            <a:xfrm flipH="1">
              <a:off x="3791" y="1200"/>
              <a:ext cx="918" cy="137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204232" name="Rectangle 8" descr="Bluegray02"/>
            <p:cNvSpPr>
              <a:spLocks noChangeArrowheads="1"/>
            </p:cNvSpPr>
            <p:nvPr/>
          </p:nvSpPr>
          <p:spPr bwMode="blackWhite">
            <a:xfrm>
              <a:off x="4140" y="1200"/>
              <a:ext cx="1138" cy="617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1800" b="1" dirty="0"/>
                <a:t>The </a:t>
              </a:r>
              <a:br>
                <a:rPr lang="en-US" sz="1800" b="1" dirty="0"/>
              </a:br>
              <a:r>
                <a:rPr lang="en-US" sz="1800" b="1" dirty="0"/>
                <a:t>Venture</a:t>
              </a:r>
            </a:p>
          </p:txBody>
        </p:sp>
        <p:sp>
          <p:nvSpPr>
            <p:cNvPr id="1204233" name="Rectangle 9" descr="Blue04"/>
            <p:cNvSpPr>
              <a:spLocks noChangeArrowheads="1"/>
            </p:cNvSpPr>
            <p:nvPr/>
          </p:nvSpPr>
          <p:spPr bwMode="blackWhite">
            <a:xfrm>
              <a:off x="2329" y="1200"/>
              <a:ext cx="1286" cy="61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/>
              <a:r>
                <a:rPr lang="en-US" sz="1800" b="1" dirty="0"/>
                <a:t>The Environment</a:t>
              </a:r>
            </a:p>
          </p:txBody>
        </p:sp>
        <p:sp>
          <p:nvSpPr>
            <p:cNvPr id="1204234" name="Rectangle 10" descr="Blue03"/>
            <p:cNvSpPr>
              <a:spLocks noChangeArrowheads="1"/>
            </p:cNvSpPr>
            <p:nvPr/>
          </p:nvSpPr>
          <p:spPr bwMode="blackWhite">
            <a:xfrm>
              <a:off x="528" y="1200"/>
              <a:ext cx="1260" cy="617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rgbClr val="C0C0C0"/>
              </a:solidFill>
              <a:miter lim="800000"/>
              <a:headEnd/>
              <a:tailEnd/>
            </a:ln>
            <a:effectLst>
              <a:outerShdw blurRad="635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800" b="1" dirty="0"/>
                <a:t>Personal Characteristics</a:t>
              </a:r>
            </a:p>
          </p:txBody>
        </p:sp>
      </p:grp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386361133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0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92E806C1-F93B-491B-A245-2C58AED3640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6.1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Elements Affecting New-Venture Performance </a:t>
            </a:r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360363" y="6200044"/>
            <a:ext cx="746226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Arnold C. Cooper, “Challenges in Predicting New Firm Performance,” </a:t>
            </a:r>
            <a:r>
              <a:rPr lang="en-US" sz="800" i="1" dirty="0">
                <a:solidFill>
                  <a:srgbClr val="0099CC"/>
                </a:solidFill>
              </a:rPr>
              <a:t>Journal of Business </a:t>
            </a:r>
            <a:r>
              <a:rPr lang="en-US" sz="800" i="1" dirty="0" smtClean="0">
                <a:solidFill>
                  <a:srgbClr val="0099CC"/>
                </a:solidFill>
              </a:rPr>
              <a:t>Venturing </a:t>
            </a:r>
            <a:r>
              <a:rPr lang="en-US" sz="800" dirty="0" smtClean="0">
                <a:solidFill>
                  <a:srgbClr val="0099CC"/>
                </a:solidFill>
              </a:rPr>
              <a:t>8, no. 3 (1993</a:t>
            </a:r>
            <a:r>
              <a:rPr lang="en-US" sz="800" dirty="0">
                <a:solidFill>
                  <a:srgbClr val="0099CC"/>
                </a:solidFill>
              </a:rPr>
              <a:t>): 243. Reprinted with permission.</a:t>
            </a:r>
          </a:p>
        </p:txBody>
      </p:sp>
      <p:pic>
        <p:nvPicPr>
          <p:cNvPr id="193543" name="Picture 7" descr="09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585913"/>
            <a:ext cx="8382000" cy="268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90477003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C04C135B-B436-4E92-8CDA-33FFA242C5B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9501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in New-Venture Start-ups</a:t>
            </a:r>
          </a:p>
        </p:txBody>
      </p:sp>
      <p:sp>
        <p:nvSpPr>
          <p:cNvPr id="1195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Prestart-up Phase</a:t>
            </a:r>
          </a:p>
          <a:p>
            <a:pPr lvl="1"/>
            <a:r>
              <a:rPr lang="en-US" dirty="0"/>
              <a:t>Begins with an idea for the venture and ends when the doors are opened for business.</a:t>
            </a:r>
          </a:p>
          <a:p>
            <a:r>
              <a:rPr lang="en-US" dirty="0"/>
              <a:t>Start-up Phase</a:t>
            </a:r>
          </a:p>
          <a:p>
            <a:pPr lvl="1"/>
            <a:r>
              <a:rPr lang="en-US" dirty="0"/>
              <a:t>Commences with the initiation of sales activity and the delivery of products and </a:t>
            </a:r>
            <a:r>
              <a:rPr lang="en-US" dirty="0" smtClean="0"/>
              <a:t>services, </a:t>
            </a:r>
            <a:r>
              <a:rPr lang="en-US" dirty="0"/>
              <a:t>and ends when the business is firmly established and beyond short-term threats to survival.</a:t>
            </a:r>
          </a:p>
          <a:p>
            <a:r>
              <a:rPr lang="en-US" dirty="0"/>
              <a:t>Poststart-up Phase</a:t>
            </a:r>
          </a:p>
          <a:p>
            <a:pPr lvl="1"/>
            <a:r>
              <a:rPr lang="en-US" dirty="0"/>
              <a:t>Lasts until the venture is terminated or the surviving organizational entity is no longer controlled by an entrepreneur.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156370651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DB06E3E6-04A8-48FA-B2AC-6BD5C2627A7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5712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12738"/>
            <a:ext cx="9124950" cy="1135062"/>
          </a:xfrm>
        </p:spPr>
        <p:txBody>
          <a:bodyPr/>
          <a:lstStyle/>
          <a:p>
            <a:r>
              <a:rPr lang="en-US" dirty="0"/>
              <a:t>Critical Factors for </a:t>
            </a:r>
            <a:br>
              <a:rPr lang="en-US" dirty="0"/>
            </a:br>
            <a:r>
              <a:rPr lang="en-US" dirty="0"/>
              <a:t>New-Venture Development</a:t>
            </a:r>
          </a:p>
        </p:txBody>
      </p:sp>
      <p:sp>
        <p:nvSpPr>
          <p:cNvPr id="1157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 marL="533400" indent="-533400">
              <a:buSzPct val="100000"/>
              <a:buFontTx/>
              <a:buAutoNum type="arabicPeriod"/>
            </a:pPr>
            <a:r>
              <a:rPr lang="en-US" dirty="0"/>
              <a:t>Uniqueness</a:t>
            </a:r>
            <a:r>
              <a:rPr lang="en-US" dirty="0" smtClean="0"/>
              <a:t> </a:t>
            </a:r>
          </a:p>
          <a:p>
            <a:pPr marL="990600" lvl="1" indent="-533400">
              <a:buSzPct val="100000"/>
            </a:pPr>
            <a:r>
              <a:rPr lang="en-US" dirty="0" smtClean="0"/>
              <a:t>Range can be considerable, extending from fairly routine to highly </a:t>
            </a:r>
            <a:r>
              <a:rPr lang="en-US" dirty="0" err="1" smtClean="0"/>
              <a:t>nonroutine</a:t>
            </a:r>
            <a:endParaRPr lang="en-US" dirty="0" smtClean="0"/>
          </a:p>
          <a:p>
            <a:pPr marL="533400" indent="-533400">
              <a:spcBef>
                <a:spcPts val="500"/>
              </a:spcBef>
              <a:buSzPct val="100000"/>
              <a:buFontTx/>
              <a:buAutoNum type="arabicPeriod"/>
            </a:pPr>
            <a:r>
              <a:rPr lang="en-US" dirty="0" smtClean="0"/>
              <a:t>Investment </a:t>
            </a:r>
          </a:p>
          <a:p>
            <a:pPr marL="990600" lvl="1" indent="-533400">
              <a:spcBef>
                <a:spcPts val="500"/>
              </a:spcBef>
              <a:buSzPct val="100000"/>
            </a:pPr>
            <a:r>
              <a:rPr lang="en-US" dirty="0" smtClean="0"/>
              <a:t>Capital investment to start a new venture can vary from some industries less than $100,000 to other industries requiring millions of dollars.</a:t>
            </a:r>
          </a:p>
          <a:p>
            <a:pPr marL="533400" indent="-533400">
              <a:buSzPct val="100000"/>
              <a:buFontTx/>
              <a:buAutoNum type="arabicPeriod"/>
            </a:pPr>
            <a:r>
              <a:rPr lang="en-US" dirty="0" smtClean="0"/>
              <a:t>Growth of Sales</a:t>
            </a:r>
          </a:p>
          <a:p>
            <a:pPr marL="858838" lvl="1" indent="-457200">
              <a:spcBef>
                <a:spcPts val="536"/>
              </a:spcBef>
            </a:pPr>
            <a:r>
              <a:rPr lang="en-US" dirty="0"/>
              <a:t>Lifestyle ventures</a:t>
            </a:r>
          </a:p>
          <a:p>
            <a:pPr marL="858838" lvl="1" indent="-457200">
              <a:spcBef>
                <a:spcPts val="536"/>
              </a:spcBef>
            </a:pPr>
            <a:r>
              <a:rPr lang="en-US" dirty="0"/>
              <a:t>Small profitable ventures</a:t>
            </a:r>
          </a:p>
          <a:p>
            <a:pPr marL="858838" lvl="1" indent="-457200">
              <a:spcBef>
                <a:spcPts val="536"/>
              </a:spcBef>
            </a:pPr>
            <a:r>
              <a:rPr lang="en-US" dirty="0"/>
              <a:t>High-growth </a:t>
            </a:r>
            <a:r>
              <a:rPr lang="en-US" dirty="0" smtClean="0"/>
              <a:t>ventures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61835302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DB06E3E6-04A8-48FA-B2AC-6BD5C2627A7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57122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272411"/>
            <a:ext cx="9124950" cy="1215717"/>
          </a:xfrm>
        </p:spPr>
        <p:txBody>
          <a:bodyPr/>
          <a:lstStyle/>
          <a:p>
            <a:r>
              <a:rPr lang="en-US" dirty="0"/>
              <a:t>Critical Factors for </a:t>
            </a:r>
            <a:br>
              <a:rPr lang="en-US" dirty="0"/>
            </a:br>
            <a:r>
              <a:rPr lang="en-US" dirty="0"/>
              <a:t>New-Venture </a:t>
            </a:r>
            <a:r>
              <a:rPr lang="en-US" dirty="0" smtClean="0"/>
              <a:t>Development (cont’d)</a:t>
            </a:r>
            <a:endParaRPr lang="en-US" dirty="0"/>
          </a:p>
        </p:txBody>
      </p:sp>
      <p:sp>
        <p:nvSpPr>
          <p:cNvPr id="1157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 marL="533400" indent="-533400">
              <a:buSzPct val="100000"/>
              <a:buFont typeface="+mj-lt"/>
              <a:buAutoNum type="arabicPeriod" startAt="4"/>
            </a:pPr>
            <a:r>
              <a:rPr lang="en-US" dirty="0" smtClean="0"/>
              <a:t>Product Availability</a:t>
            </a:r>
          </a:p>
          <a:p>
            <a:pPr marL="990600" lvl="1" indent="-533400">
              <a:buSzPct val="100000"/>
            </a:pPr>
            <a:r>
              <a:rPr lang="en-US" dirty="0" smtClean="0"/>
              <a:t>Availability of a salable good or service at the time the venture opens its doors.</a:t>
            </a:r>
          </a:p>
          <a:p>
            <a:pPr marL="990600" lvl="1" indent="-533400">
              <a:buSzPct val="100000"/>
            </a:pPr>
            <a:r>
              <a:rPr lang="en-US" dirty="0" smtClean="0"/>
              <a:t>Sometimes there is a problem because the product or service is still in development and needs further modification or testing. For example, “bugs” in a software firm.</a:t>
            </a:r>
          </a:p>
          <a:p>
            <a:pPr marL="533400" indent="-533400">
              <a:buSzPct val="100000"/>
              <a:buFontTx/>
              <a:buAutoNum type="arabicPeriod" startAt="4"/>
            </a:pPr>
            <a:r>
              <a:rPr lang="en-US" dirty="0" smtClean="0"/>
              <a:t>Customer Availability</a:t>
            </a:r>
          </a:p>
          <a:p>
            <a:pPr marL="990600" lvl="1" indent="-533400">
              <a:buSzPct val="100000"/>
            </a:pPr>
            <a:r>
              <a:rPr lang="en-US" dirty="0" smtClean="0"/>
              <a:t>A critical consideration is how long it will take to determine who the customers are, as well as their buying habits.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61835302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6–</a:t>
            </a:r>
            <a:fld id="{70A5147F-C3CD-4E50-B769-068D296A3D4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 smtClean="0">
                <a:solidFill>
                  <a:schemeClr val="bg1"/>
                </a:solidFill>
                <a:effectLst/>
                <a:cs typeface="Tahoma" pitchFamily="34" charset="0"/>
              </a:rPr>
              <a:t>6.1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A New-Venture Idea Checklist </a:t>
            </a:r>
          </a:p>
        </p:txBody>
      </p:sp>
      <p:sp>
        <p:nvSpPr>
          <p:cNvPr id="272387" name="Rectangle 3"/>
          <p:cNvSpPr>
            <a:spLocks noChangeArrowheads="1"/>
          </p:cNvSpPr>
          <p:nvPr/>
        </p:nvSpPr>
        <p:spPr bwMode="auto">
          <a:xfrm>
            <a:off x="358775" y="6212446"/>
            <a:ext cx="76824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800" b="1" i="1" dirty="0" smtClean="0">
                <a:solidFill>
                  <a:srgbClr val="0099CC"/>
                </a:solidFill>
              </a:rPr>
              <a:t>Source</a:t>
            </a:r>
            <a:r>
              <a:rPr lang="en-US" sz="800" b="1" dirty="0" smtClean="0">
                <a:solidFill>
                  <a:srgbClr val="0099CC"/>
                </a:solidFill>
              </a:rPr>
              <a:t>:</a:t>
            </a:r>
            <a:r>
              <a:rPr lang="en-US" sz="800" dirty="0" smtClean="0">
                <a:solidFill>
                  <a:srgbClr val="0099CC"/>
                </a:solidFill>
              </a:rPr>
              <a:t> Karl H. Vesper, </a:t>
            </a:r>
            <a:r>
              <a:rPr lang="en-US" sz="800" i="1" dirty="0" smtClean="0">
                <a:solidFill>
                  <a:srgbClr val="0099CC"/>
                </a:solidFill>
              </a:rPr>
              <a:t>New Venture Strategies</a:t>
            </a:r>
            <a:r>
              <a:rPr lang="en-US" sz="800" dirty="0" smtClean="0">
                <a:solidFill>
                  <a:srgbClr val="0099CC"/>
                </a:solidFill>
              </a:rPr>
              <a:t>, (Revised Edition), 1</a:t>
            </a:r>
            <a:r>
              <a:rPr lang="en-US" sz="800" baseline="30000" dirty="0" smtClean="0">
                <a:solidFill>
                  <a:srgbClr val="0099CC"/>
                </a:solidFill>
              </a:rPr>
              <a:t>st</a:t>
            </a:r>
            <a:r>
              <a:rPr lang="en-US" sz="800" dirty="0" smtClean="0">
                <a:solidFill>
                  <a:srgbClr val="0099CC"/>
                </a:solidFill>
              </a:rPr>
              <a:t> Edition, ©  1990. Reprinted by permission of Pearson Education, Inc. Upper Saddle River, NJ.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272388" name="Rectangle 4"/>
          <p:cNvSpPr>
            <a:spLocks noChangeArrowheads="1"/>
          </p:cNvSpPr>
          <p:nvPr/>
        </p:nvSpPr>
        <p:spPr bwMode="auto">
          <a:xfrm>
            <a:off x="434975" y="1044575"/>
            <a:ext cx="82518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200" b="1" dirty="0"/>
              <a:t>Basic Feasibility of the Venture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1. Can the product or service work?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2. Is it legal</a:t>
            </a:r>
            <a:r>
              <a:rPr lang="en-US" sz="1200" dirty="0" smtClean="0"/>
              <a:t>?</a:t>
            </a:r>
          </a:p>
          <a:p>
            <a:pPr>
              <a:spcBef>
                <a:spcPct val="20000"/>
              </a:spcBef>
            </a:pPr>
            <a:r>
              <a:rPr lang="en-US" sz="600" dirty="0" smtClean="0"/>
              <a:t>	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b="1" dirty="0" smtClean="0"/>
              <a:t>Competitive </a:t>
            </a:r>
            <a:r>
              <a:rPr lang="en-US" sz="1200" b="1" dirty="0"/>
              <a:t>Advantages of the Venture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1. What specific competitive advantages will the product or service offer?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2. What are the competitive advantages of the companies already in business?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3. How are the competitors likely to respond?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4. How will the initial competitive advantage be maintained?</a:t>
            </a:r>
            <a:br>
              <a:rPr lang="en-US" sz="1200" dirty="0"/>
            </a:br>
            <a:endParaRPr lang="en-US" sz="1200" dirty="0"/>
          </a:p>
          <a:p>
            <a:pPr>
              <a:spcBef>
                <a:spcPct val="20000"/>
              </a:spcBef>
            </a:pPr>
            <a:r>
              <a:rPr lang="en-US" sz="1200" b="1" dirty="0"/>
              <a:t>Buyer Decisions in the Venture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1. Who are the customers likely to be?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2. How much will each customer buy, and how many customers are there?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3. Where are these customers located, and how will they be serviced?</a:t>
            </a:r>
            <a:br>
              <a:rPr lang="en-US" sz="1200" dirty="0"/>
            </a:br>
            <a:endParaRPr lang="en-US" sz="1200" dirty="0"/>
          </a:p>
          <a:p>
            <a:pPr>
              <a:spcBef>
                <a:spcPct val="20000"/>
              </a:spcBef>
            </a:pPr>
            <a:r>
              <a:rPr lang="en-US" sz="1200" b="1" dirty="0"/>
              <a:t>Marketing of the Goods and Services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1. How much will be spent on advertising and selling?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2. What share of market will the company capture? By when?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3. Who will perform the selling functions?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4. How will prices be set? How will they compare with the competition’s prices?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5. How important is location, and how will it be determined?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6. What distribution channels will be used—wholesale, retail, agents, direct mail?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7. What are the sales targets? By when should they be met?</a:t>
            </a:r>
          </a:p>
          <a:p>
            <a:pPr>
              <a:spcBef>
                <a:spcPct val="20000"/>
              </a:spcBef>
            </a:pPr>
            <a:r>
              <a:rPr lang="en-US" sz="1200" dirty="0"/>
              <a:t>8. Can any orders be obtained before starting the business? How many? For what total amount?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2938307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8" grpId="0"/>
    </p:bld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Words>2418</Words>
  <Application>Microsoft Office PowerPoint</Application>
  <PresentationFormat>On-screen Show (4:3)</PresentationFormat>
  <Paragraphs>315</Paragraphs>
  <Slides>26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Kuratko10e_PPT</vt:lpstr>
      <vt:lpstr>Assessment of Entrepreneurial Opportunities</vt:lpstr>
      <vt:lpstr>The Challenge of New-Venture Start-Ups</vt:lpstr>
      <vt:lpstr>Pitfalls in Selecting New Ventures</vt:lpstr>
      <vt:lpstr>Reasons for Starting a Venture</vt:lpstr>
      <vt:lpstr>Figure 6.1 The Elements Affecting New-Venture Performance </vt:lpstr>
      <vt:lpstr>Phases in New-Venture Start-ups</vt:lpstr>
      <vt:lpstr>Critical Factors for  New-Venture Development</vt:lpstr>
      <vt:lpstr>Critical Factors for  New-Venture Development (cont’d)</vt:lpstr>
      <vt:lpstr>Table 6.1 A New-Venture Idea Checklist </vt:lpstr>
      <vt:lpstr>Table 6.1 A New-Venture Idea Checklist (cont’d) </vt:lpstr>
      <vt:lpstr>Table 6.1 A New-Venture Idea Checklist (cont’d) </vt:lpstr>
      <vt:lpstr>Why New Ventures Fail</vt:lpstr>
      <vt:lpstr>Table 6.2 Types and Classes of First-Year Problems </vt:lpstr>
      <vt:lpstr>New Venture Failure Prediction Model </vt:lpstr>
      <vt:lpstr>Table 6.3 The Failure Process of a Newly Founded Firm </vt:lpstr>
      <vt:lpstr>Feasibility Criteria Approach</vt:lpstr>
      <vt:lpstr>The Traditional Venture Evaluation Process</vt:lpstr>
      <vt:lpstr>Figure 6.2 Key Areas for Assessing the Feasibility of a New Venture </vt:lpstr>
      <vt:lpstr>The Contemporary Methodologies  for Venture Evaluation</vt:lpstr>
      <vt:lpstr>The Contemporary Methodologies  for Venture Evaluation (cont’d)</vt:lpstr>
      <vt:lpstr>The Design Methodology</vt:lpstr>
      <vt:lpstr>PowerPoint Presentation</vt:lpstr>
      <vt:lpstr>The Design-Centered Entrepreneurship</vt:lpstr>
      <vt:lpstr>Key Lean Start-Up Terminology</vt:lpstr>
      <vt:lpstr>PowerPoint Presentation</vt:lpstr>
      <vt:lpstr>Key Terms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Bill Todorovic</cp:lastModifiedBy>
  <cp:revision>43</cp:revision>
  <cp:lastPrinted>2015-10-15T19:10:52Z</cp:lastPrinted>
  <dcterms:created xsi:type="dcterms:W3CDTF">2015-10-14T00:05:25Z</dcterms:created>
  <dcterms:modified xsi:type="dcterms:W3CDTF">2017-09-19T18:12:50Z</dcterms:modified>
</cp:coreProperties>
</file>